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4" r:id="rId1"/>
  </p:sldMasterIdLst>
  <p:notesMasterIdLst>
    <p:notesMasterId r:id="rId29"/>
  </p:notesMasterIdLst>
  <p:handoutMasterIdLst>
    <p:handoutMasterId r:id="rId30"/>
  </p:handoutMasterIdLst>
  <p:sldIdLst>
    <p:sldId id="260" r:id="rId2"/>
    <p:sldId id="329" r:id="rId3"/>
    <p:sldId id="347" r:id="rId4"/>
    <p:sldId id="330" r:id="rId5"/>
    <p:sldId id="331" r:id="rId6"/>
    <p:sldId id="332" r:id="rId7"/>
    <p:sldId id="333" r:id="rId8"/>
    <p:sldId id="334" r:id="rId9"/>
    <p:sldId id="351" r:id="rId10"/>
    <p:sldId id="352" r:id="rId11"/>
    <p:sldId id="348" r:id="rId12"/>
    <p:sldId id="341" r:id="rId13"/>
    <p:sldId id="344" r:id="rId14"/>
    <p:sldId id="265" r:id="rId15"/>
    <p:sldId id="266" r:id="rId16"/>
    <p:sldId id="267" r:id="rId17"/>
    <p:sldId id="268" r:id="rId18"/>
    <p:sldId id="269" r:id="rId19"/>
    <p:sldId id="271" r:id="rId20"/>
    <p:sldId id="272" r:id="rId21"/>
    <p:sldId id="273" r:id="rId22"/>
    <p:sldId id="274" r:id="rId23"/>
    <p:sldId id="278" r:id="rId24"/>
    <p:sldId id="276" r:id="rId25"/>
    <p:sldId id="277" r:id="rId26"/>
    <p:sldId id="350" r:id="rId27"/>
    <p:sldId id="287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6600"/>
    <a:srgbClr val="003300"/>
    <a:srgbClr val="0033CC"/>
    <a:srgbClr val="000099"/>
    <a:srgbClr val="008000"/>
    <a:srgbClr val="006600"/>
    <a:srgbClr val="292929"/>
    <a:srgbClr val="4D4D4D"/>
    <a:srgbClr val="3333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9" d="100"/>
          <a:sy n="79" d="100"/>
        </p:scale>
        <p:origin x="36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19" y="45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7080228-AA52-420E-B754-8D6FB64A409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9EEB222-3177-4862-9A2E-804998A36B1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347FCD-4104-406A-A39B-5BEB4653AB02}" type="datetimeFigureOut">
              <a:rPr lang="en-US" smtClean="0"/>
              <a:t>6/18/2023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2D1931-4A41-4CD5-A0F2-612F1694A1B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DBCA2B-B822-4B54-845E-662E45620B1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016D65-3843-4B7D-8C11-0534AB7F32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1761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52F6ED-E1D1-40C7-A246-F65D423A4F17}" type="datetimeFigureOut">
              <a:rPr lang="en-US" smtClean="0"/>
              <a:t>6/18/2023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71FF9E-B896-4718-9D36-B2B43339C1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2324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52957-E719-4AE5-AACE-1C1FFE9C99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71575" y="1712913"/>
            <a:ext cx="9144000" cy="2387600"/>
          </a:xfrm>
          <a:scene3d>
            <a:camera prst="orthographicFront"/>
            <a:lightRig rig="threePt" dir="t"/>
          </a:scene3d>
          <a:sp3d>
            <a:bevelT/>
          </a:sp3d>
        </p:spPr>
        <p:txBody>
          <a:bodyPr anchor="b">
            <a:normAutofit/>
          </a:bodyPr>
          <a:lstStyle>
            <a:lvl1pPr algn="ctr">
              <a:defRPr sz="6600">
                <a:solidFill>
                  <a:schemeClr val="tx1"/>
                </a:solidFill>
                <a:latin typeface="Georgia" panose="02040502050405020303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FA3E99-F189-4923-9FB6-FE14319CAE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695826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4800" b="1">
                <a:solidFill>
                  <a:srgbClr val="000099"/>
                </a:solidFill>
                <a:latin typeface="Palatino Linotype" panose="0204050205050503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5" name="Picture 4" descr="A picture containing fractal art, graphics, colorfulness, magenta&#10;&#10;Description automatically generated">
            <a:extLst>
              <a:ext uri="{FF2B5EF4-FFF2-40B4-BE49-F238E27FC236}">
                <a16:creationId xmlns:a16="http://schemas.microsoft.com/office/drawing/2014/main" id="{BC40D909-AD82-4CBC-B6DF-05E47C06CB0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3367" y="10980"/>
            <a:ext cx="1885266" cy="1256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9572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166F4-4487-4FB9-B67B-7FF66C361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3A3C0ED-4311-4635-8DD7-1978EE600A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D79977-C818-4E33-8EC4-4B569DFFF3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6575E-568F-43AC-B90E-124DEB9485D9}" type="datetime1">
              <a:rPr lang="en-US" smtClean="0"/>
              <a:t>6/18/2023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FAA8D8-CC77-4435-8D85-801B920C4E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B39AFF-AD93-44DA-AE20-DC4A74087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8398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177DC47-F382-491A-88C7-62B110AE68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AAD1588-8B5B-43E3-A897-0E02D52D74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3C81EF-1DBE-4FA9-BC10-C99E589CDA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57083-4168-4D1F-9A76-361D4E1744C2}" type="datetime1">
              <a:rPr lang="en-US" smtClean="0"/>
              <a:t>6/18/2023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6C93AD-90FB-4C81-A50F-7353E87B84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CB3658-350A-4C4E-A36D-9809B16A8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6441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FB4AF-540B-43D3-B05D-652EF7CCBF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6000">
                <a:solidFill>
                  <a:schemeClr val="tx1">
                    <a:lumMod val="75000"/>
                    <a:lumOff val="25000"/>
                  </a:schemeClr>
                </a:solidFill>
                <a:latin typeface="Garamond" panose="02020404030301010803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D2F38E-8421-4E59-A5D7-E5FAA4167FAC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228600" indent="-228600">
              <a:buFont typeface="Wingdings" panose="05000000000000000000" pitchFamily="2" charset="2"/>
              <a:buChar char="v"/>
              <a:defRPr sz="4400">
                <a:solidFill>
                  <a:schemeClr val="accent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3600">
                <a:solidFill>
                  <a:srgbClr val="336600"/>
                </a:solidFill>
              </a:defRPr>
            </a:lvl2pPr>
            <a:lvl3pPr>
              <a:defRPr sz="3200">
                <a:solidFill>
                  <a:srgbClr val="008000"/>
                </a:solidFill>
              </a:defRPr>
            </a:lvl3pPr>
          </a:lstStyle>
          <a:p>
            <a:pPr lvl="0"/>
            <a:r>
              <a:rPr lang="en-US" dirty="0"/>
              <a:t> 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F652D3-B06D-4E4A-BCDF-4BA471B97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895725" y="6369048"/>
            <a:ext cx="2743200" cy="365125"/>
          </a:xfrm>
        </p:spPr>
        <p:txBody>
          <a:bodyPr/>
          <a:lstStyle/>
          <a:p>
            <a:fld id="{1D8ACFD3-EB1D-4FB7-8892-41DABF4B605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44699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69AD1-FCE8-44E9-B00F-A946EBA4B7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ctr">
              <a:defRPr sz="6600">
                <a:solidFill>
                  <a:schemeClr val="tx1">
                    <a:lumMod val="65000"/>
                    <a:lumOff val="35000"/>
                  </a:schemeClr>
                </a:solidFill>
                <a:latin typeface="Gill Sans MT" panose="020B05020201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D8A984-2692-4A7E-B234-C9C236B139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>
            <a:normAutofit/>
          </a:bodyPr>
          <a:lstStyle>
            <a:lvl1pPr marL="0" indent="0" algn="ctr">
              <a:buNone/>
              <a:defRPr sz="54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703B48-55F8-4208-AA20-E810D95BF2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743325" y="6356349"/>
            <a:ext cx="2743200" cy="365125"/>
          </a:xfrm>
        </p:spPr>
        <p:txBody>
          <a:bodyPr/>
          <a:lstStyle/>
          <a:p>
            <a:fld id="{1D8ACFD3-EB1D-4FB7-8892-41DABF4B6051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A picture containing fractal art, graphics, colorfulness, magenta&#10;&#10;Description automatically generated">
            <a:extLst>
              <a:ext uri="{FF2B5EF4-FFF2-40B4-BE49-F238E27FC236}">
                <a16:creationId xmlns:a16="http://schemas.microsoft.com/office/drawing/2014/main" id="{FCF7B876-178B-4CD6-A425-7ED3310EC0D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3367" y="10980"/>
            <a:ext cx="1885266" cy="1256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977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2B356A-98A6-487E-A17C-306136C1A0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0B1B06-862F-4EC9-B875-085A165280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6FAEDF-ED42-41B2-A23F-F80CA57DA1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B0D609-CE2A-4D7D-990F-C64DDD6BA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454980" y="6356350"/>
            <a:ext cx="2743200" cy="365125"/>
          </a:xfrm>
        </p:spPr>
        <p:txBody>
          <a:bodyPr/>
          <a:lstStyle/>
          <a:p>
            <a:fld id="{1D8ACFD3-EB1D-4FB7-8892-41DABF4B6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9420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3CCA34-959E-4714-B8C0-1734C1ECA0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C78B63-608C-4414-B5E6-AC9DA10FAA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C7128E-9891-4AF6-B68F-D67750C18E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98DD24C-617E-4A49-876F-513E9B5691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D106E83-13C5-427E-8FEE-28AE7137B35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E3553F7-E0A0-4BDF-B5DA-18C180CC1F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9810F-BB01-431F-A36B-01A80F00F9A2}" type="datetime1">
              <a:rPr lang="en-US" smtClean="0"/>
              <a:t>6/18/2023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59B75C7-0C4D-4D18-A44E-036770CD3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EAF33EF-7F68-4AC8-81E9-58EC4329B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7980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1F71E-065B-4ADD-8BC1-F6F7E023470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6000">
                <a:latin typeface="Garamond" panose="02020404030301010803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95FD1F-7528-4508-8EE0-2803F540DC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917950" y="6356350"/>
            <a:ext cx="2743200" cy="365125"/>
          </a:xfrm>
        </p:spPr>
        <p:txBody>
          <a:bodyPr/>
          <a:lstStyle/>
          <a:p>
            <a:fld id="{1D8ACFD3-EB1D-4FB7-8892-41DABF4B6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4385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02AED8-9BA2-412D-A467-1BF928C51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892550" y="6356349"/>
            <a:ext cx="2743200" cy="365125"/>
          </a:xfrm>
        </p:spPr>
        <p:txBody>
          <a:bodyPr/>
          <a:lstStyle/>
          <a:p>
            <a:fld id="{1D8ACFD3-EB1D-4FB7-8892-41DABF4B6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026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A8920A-62F3-4316-8695-94F123BAA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4E9F02-F9F6-4E1B-B431-2F05EA9D56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E1A35C-C569-41C9-91D4-544E94AF65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BB69FE-C2EB-42CA-8D24-52C3423A7B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6BA1C-0431-441A-9684-27D3820DDA76}" type="datetime1">
              <a:rPr lang="en-US" smtClean="0"/>
              <a:t>6/18/2023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A7206D-CD4C-4F6E-85F6-BB8DCEBB3E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D52B3F-597C-441C-B442-175FDC2502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3627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A382EF-99CF-4E82-8FDE-76B326F014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CE2BB66-AC05-4675-966F-8FC8D9FC8B9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84E2AB-976A-4661-9709-D3F7A86856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BFA8C9-35C2-4E40-99F6-56E533EAA6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AD90E-AE50-48B2-954D-3C61712566FC}" type="datetime1">
              <a:rPr lang="en-US" smtClean="0"/>
              <a:t>6/18/2023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BC5262-AC16-4FE3-9DD8-A764BA3A72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DC7804-4B71-4228-B99A-1AB02041CC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0210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2E061D9-F11B-4A9D-92ED-EDE2831CDE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E64959-438D-4171-8334-FBA65650B5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D4AB58-E492-453C-8146-CF65E676C1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208437-3005-4AE1-B600-AE18E1986B0F}" type="datetime1">
              <a:rPr lang="en-US" smtClean="0"/>
              <a:t>6/18/2023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CE051A-E6B7-41A1-BAE1-E849DF797E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C239B6-E541-4C5C-A5E2-0B0DC639D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ACFD3-EB1D-4FB7-8892-41DABF4B6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7383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000" b="1" kern="1200">
          <a:solidFill>
            <a:srgbClr val="333333"/>
          </a:solidFill>
          <a:latin typeface="Garamond" panose="02020404030301010803" pitchFamily="18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jp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78DEBF-1284-49D9-9B5D-E6B14F9516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57325" y="2162174"/>
            <a:ext cx="9144000" cy="2387600"/>
          </a:xfrm>
        </p:spPr>
        <p:txBody>
          <a:bodyPr>
            <a:normAutofit/>
          </a:bodyPr>
          <a:lstStyle/>
          <a:p>
            <a:r>
              <a:rPr lang="en-US" dirty="0"/>
              <a:t>Machine learning workflow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F148C1-F22D-46AD-AD7D-2B58F4D327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57325" y="4886326"/>
            <a:ext cx="9144000" cy="1655762"/>
          </a:xfrm>
        </p:spPr>
        <p:txBody>
          <a:bodyPr/>
          <a:lstStyle/>
          <a:p>
            <a:r>
              <a:rPr lang="en-US" dirty="0"/>
              <a:t>Machine Learning with Python</a:t>
            </a:r>
          </a:p>
        </p:txBody>
      </p:sp>
    </p:spTree>
    <p:extLst>
      <p:ext uri="{BB962C8B-B14F-4D97-AF65-F5344CB8AC3E}">
        <p14:creationId xmlns:p14="http://schemas.microsoft.com/office/powerpoint/2010/main" val="22959096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2FB76B5-9C6C-EF81-8BEC-A78F18D91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10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86803E-53CC-92B5-D8D4-370CFE56F4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3253" y="642026"/>
            <a:ext cx="12227288" cy="5505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9033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89F7AC-CFD8-4A92-9DE5-12889371C6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Engineering</a:t>
            </a:r>
            <a:endParaRPr lang="en-MY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A99B71-4953-4C0F-9C56-BB620C4D09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Machine Learning in Python</a:t>
            </a:r>
            <a:endParaRPr lang="en-MY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B0C334-8DD9-4105-923D-5A3BB6330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2172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B50938-165A-449D-9646-962BCA9F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12</a:t>
            </a:fld>
            <a:endParaRPr lang="en-US"/>
          </a:p>
        </p:txBody>
      </p:sp>
      <p:pic>
        <p:nvPicPr>
          <p:cNvPr id="5" name="Picture 4" descr="A picture containing text, diagram, line, font&#10;&#10;Description automatically generated">
            <a:extLst>
              <a:ext uri="{FF2B5EF4-FFF2-40B4-BE49-F238E27FC236}">
                <a16:creationId xmlns:a16="http://schemas.microsoft.com/office/drawing/2014/main" id="{26186379-4BFA-4957-986B-B57B481220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7150" y="468766"/>
            <a:ext cx="8776970" cy="5658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3092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3C0A93D-FEE2-4F85-841D-CF58BA690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13</a:t>
            </a:fld>
            <a:endParaRPr lang="en-US"/>
          </a:p>
        </p:txBody>
      </p:sp>
      <p:pic>
        <p:nvPicPr>
          <p:cNvPr id="5" name="Picture 4" descr="A picture containing text, screenshot, number, font&#10;&#10;Description automatically generated">
            <a:extLst>
              <a:ext uri="{FF2B5EF4-FFF2-40B4-BE49-F238E27FC236}">
                <a16:creationId xmlns:a16="http://schemas.microsoft.com/office/drawing/2014/main" id="{075314DE-9BC4-41CB-AF83-99837FA742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012" y="219075"/>
            <a:ext cx="10044113" cy="6643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8986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3C0A93D-FEE2-4F85-841D-CF58BA690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14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BB9276-9B93-4542-B4C3-AD168AB9FC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6494"/>
            <a:ext cx="12192000" cy="6485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0333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3C0A93D-FEE2-4F85-841D-CF58BA690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15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D5B7A7-85B2-472F-A1EB-0A3B5950E7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6095"/>
            <a:ext cx="12192000" cy="6545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2529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3C0A93D-FEE2-4F85-841D-CF58BA690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16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4A531E-B4D2-49B1-88F1-974A783740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659"/>
            <a:ext cx="12192000" cy="6794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5041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3C0A93D-FEE2-4F85-841D-CF58BA690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17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024CC11-DF56-41F5-B4B0-8EB1406B2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376"/>
            <a:ext cx="12192000" cy="6565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8493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3C0A93D-FEE2-4F85-841D-CF58BA690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18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AA4460-3A34-48EB-A33E-E9D94168CD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40" y="0"/>
            <a:ext cx="121013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4658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6AA632-FD28-19C3-C3D1-B56634CBBB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Categorical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D75358-9894-F7EB-748D-BAA5EAA83A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has a finite number of categories or labels for its values, 2 main types</a:t>
            </a:r>
          </a:p>
          <a:p>
            <a:r>
              <a:rPr lang="en-US" dirty="0"/>
              <a:t>Ordinal categorical variables</a:t>
            </a:r>
          </a:p>
          <a:p>
            <a:pPr lvl="1"/>
            <a:r>
              <a:rPr lang="en-US" dirty="0"/>
              <a:t>values follow a natural order, e.g. primary school, high school, college, university</a:t>
            </a:r>
          </a:p>
          <a:p>
            <a:r>
              <a:rPr lang="en-US" dirty="0"/>
              <a:t>Nominal categorical variables</a:t>
            </a:r>
          </a:p>
          <a:p>
            <a:pPr lvl="1"/>
            <a:r>
              <a:rPr lang="en-US" dirty="0"/>
              <a:t>values do not follow a natural order, e.g. colors, gender, countries, states</a:t>
            </a:r>
            <a:endParaRPr lang="en-MY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B09FD0-9A48-031F-567B-2F3DA933D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98156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34E5E-6528-4FAC-8065-570BA9E4FA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1891" y="136525"/>
            <a:ext cx="10515600" cy="1325563"/>
          </a:xfrm>
        </p:spPr>
        <p:txBody>
          <a:bodyPr/>
          <a:lstStyle/>
          <a:p>
            <a:r>
              <a:rPr lang="en-US" dirty="0"/>
              <a:t>Machine Learning Workflow</a:t>
            </a:r>
            <a:endParaRPr lang="en-MY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20EBA98-A2EA-4A28-A551-6AAFBE7912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2</a:t>
            </a:fld>
            <a:endParaRPr lang="en-US"/>
          </a:p>
        </p:txBody>
      </p:sp>
      <p:pic>
        <p:nvPicPr>
          <p:cNvPr id="6" name="Picture 5" descr="A picture containing text, screenshot, diagram, line&#10;&#10;Description automatically generated">
            <a:extLst>
              <a:ext uri="{FF2B5EF4-FFF2-40B4-BE49-F238E27FC236}">
                <a16:creationId xmlns:a16="http://schemas.microsoft.com/office/drawing/2014/main" id="{B6A8A84A-B20E-42DB-B43A-75D8F3B40C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2565" y="1227091"/>
            <a:ext cx="6526870" cy="5440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7814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75FAE-38CB-A373-773B-064BF3525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ML models and categorical data</a:t>
            </a:r>
            <a:endParaRPr lang="en-MY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1F780C-50A9-54E1-F372-232E5A8E1A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Some models can work with categorical data directly</a:t>
            </a:r>
          </a:p>
          <a:p>
            <a:pPr lvl="1"/>
            <a:r>
              <a:rPr lang="en-US" dirty="0"/>
              <a:t>e.g. decision tree</a:t>
            </a:r>
          </a:p>
          <a:p>
            <a:r>
              <a:rPr lang="en-US" dirty="0"/>
              <a:t>Most models cannot operate using string inputs</a:t>
            </a:r>
          </a:p>
          <a:p>
            <a:pPr lvl="1"/>
            <a:r>
              <a:rPr lang="en-US" dirty="0"/>
              <a:t>All input and output variables must be numeric</a:t>
            </a:r>
          </a:p>
          <a:p>
            <a:pPr lvl="1"/>
            <a:r>
              <a:rPr lang="en-US" dirty="0"/>
              <a:t>mostly a constraint of efficient implementation of ML algorithms rather than hard limitations, e.g. scikit-learn</a:t>
            </a:r>
            <a:endParaRPr lang="en-MY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B68859-2158-B528-C717-E91FA4EF22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27884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B6511F-0D3B-A160-5AE6-DA3E91BDBA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MY" dirty="0"/>
              <a:t>Categorical variable encoding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F3BF8B-4443-5E51-AEC1-F0CD210A24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Conversion of categorical data to numeric form</a:t>
            </a:r>
          </a:p>
          <a:p>
            <a:pPr lvl="1"/>
            <a:r>
              <a:rPr lang="en-US" dirty="0"/>
              <a:t>either of feature variable or target variable</a:t>
            </a:r>
          </a:p>
          <a:p>
            <a:r>
              <a:rPr lang="en-US" dirty="0"/>
              <a:t>If target variable is categorical</a:t>
            </a:r>
          </a:p>
          <a:p>
            <a:pPr lvl="1"/>
            <a:r>
              <a:rPr lang="en-US" dirty="0"/>
              <a:t>may need to convert predictions by the model back into a categorical form in order to present them or use them in some application</a:t>
            </a:r>
            <a:endParaRPr lang="en-MY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F7C2FC-EB39-6A98-1A98-B6A609B63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1761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937B1-1B37-44F5-6A03-0C8EF1D64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6793" y="681037"/>
            <a:ext cx="9998413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Categorical variable encoding types</a:t>
            </a:r>
            <a:br>
              <a:rPr lang="en-US" dirty="0"/>
            </a:br>
            <a:endParaRPr lang="en-MY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50FDA8-4E28-E218-5E0C-D790012EF3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6022" y="2302281"/>
            <a:ext cx="10515600" cy="4351338"/>
          </a:xfrm>
        </p:spPr>
        <p:txBody>
          <a:bodyPr/>
          <a:lstStyle/>
          <a:p>
            <a:r>
              <a:rPr lang="en-MY" dirty="0"/>
              <a:t>Ordinal / Label Encoding</a:t>
            </a:r>
          </a:p>
          <a:p>
            <a:r>
              <a:rPr lang="en-MY" dirty="0"/>
              <a:t>One-Hot Encoding</a:t>
            </a:r>
          </a:p>
          <a:p>
            <a:r>
              <a:rPr lang="en-MY" dirty="0"/>
              <a:t>Dummy Encoding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D0F940-F9CE-07A8-B301-F70E7F1D17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81870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6501556-31FD-5AA7-2947-869CBB012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23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8296D7-CCD3-169E-50F4-A6F5AA311D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7854" y="1547480"/>
            <a:ext cx="9308784" cy="3900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5464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9BB1F2-F9C0-CB60-1E2C-7A23399A1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24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FD31B5-66AD-BE6B-44A3-D46B272A7D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0611" y="2773715"/>
            <a:ext cx="7457589" cy="346245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C7BA97E-8960-92C1-CC7B-9245C7DF02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079" y="214689"/>
            <a:ext cx="5968752" cy="2438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6740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886E95B-59FC-4E71-2695-D0D4DD4B01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25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58A403-9112-8C19-45C8-A2A6C27DCF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454" y="3429000"/>
            <a:ext cx="5362942" cy="25256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49DA1DF-509A-544F-3B50-605278B711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674" y="550742"/>
            <a:ext cx="5244462" cy="2202431"/>
          </a:xfrm>
          <a:prstGeom prst="rect">
            <a:avLst/>
          </a:prstGeom>
        </p:spPr>
      </p:pic>
      <p:pic>
        <p:nvPicPr>
          <p:cNvPr id="3" name="Content Placeholder 5">
            <a:extLst>
              <a:ext uri="{FF2B5EF4-FFF2-40B4-BE49-F238E27FC236}">
                <a16:creationId xmlns:a16="http://schemas.microsoft.com/office/drawing/2014/main" id="{07378929-9DC5-B2E0-F7A2-77C1BD931C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6273" y="765310"/>
            <a:ext cx="579572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5868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BB95BE-5C40-47AA-9479-CA04D21E0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Training and data test split </a:t>
            </a:r>
            <a:endParaRPr lang="en-MY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9E589D-332D-4DC6-ABCD-B6D60A1E4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26</a:t>
            </a:fld>
            <a:endParaRPr lang="en-US"/>
          </a:p>
        </p:txBody>
      </p:sp>
      <p:pic>
        <p:nvPicPr>
          <p:cNvPr id="5" name="Picture 4" descr="A picture containing diagram, line, text, screenshot&#10;&#10;Description automatically generated">
            <a:extLst>
              <a:ext uri="{FF2B5EF4-FFF2-40B4-BE49-F238E27FC236}">
                <a16:creationId xmlns:a16="http://schemas.microsoft.com/office/drawing/2014/main" id="{A503943A-0048-4CA8-B4B4-285C180132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667" y="2033861"/>
            <a:ext cx="10280062" cy="3566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0073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34E5E-6528-4FAC-8065-570BA9E4F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Workflow</a:t>
            </a:r>
            <a:endParaRPr lang="en-MY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20EBA98-A2EA-4A28-A551-6AAFBE7912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27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AB9A89-2894-44B8-B80B-7D0061D807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519" y="1690688"/>
            <a:ext cx="10284448" cy="4263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1583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5290B4E-916D-4CEA-9C4B-79F9168A2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3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5F42AF-1789-4C55-9687-1FBD461D74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4895"/>
            <a:ext cx="12192000" cy="6508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920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20EBA98-A2EA-4A28-A551-6AAFBE7912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4</a:t>
            </a:fld>
            <a:endParaRPr lang="en-US"/>
          </a:p>
        </p:txBody>
      </p:sp>
      <p:pic>
        <p:nvPicPr>
          <p:cNvPr id="5" name="Picture 4" descr="A picture containing text, diagram, plan, font&#10;&#10;Description automatically generated">
            <a:extLst>
              <a:ext uri="{FF2B5EF4-FFF2-40B4-BE49-F238E27FC236}">
                <a16:creationId xmlns:a16="http://schemas.microsoft.com/office/drawing/2014/main" id="{D0863C6C-023C-42EC-94AB-7790693F99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1767" y="-42863"/>
            <a:ext cx="91484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5332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7692D70-7E8F-414E-85AC-7F81056C56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5</a:t>
            </a:fld>
            <a:endParaRPr lang="en-US"/>
          </a:p>
        </p:txBody>
      </p:sp>
      <p:pic>
        <p:nvPicPr>
          <p:cNvPr id="4" name="Picture 3" descr="A picture containing text, screenshot, diagram, font&#10;&#10;Description automatically generated">
            <a:extLst>
              <a:ext uri="{FF2B5EF4-FFF2-40B4-BE49-F238E27FC236}">
                <a16:creationId xmlns:a16="http://schemas.microsoft.com/office/drawing/2014/main" id="{536E28DD-9E1F-4529-8E39-892CE4C309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6465"/>
            <a:ext cx="12192000" cy="5545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3048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9DE844E-BA7D-453C-B866-90FD0A54A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6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0E2930-2F76-45C6-B274-8D3F26ACA4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5000"/>
            <a:ext cx="12192000" cy="55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973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30A939D-9D41-4431-8AD8-011BA0F514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7</a:t>
            </a:fld>
            <a:endParaRPr lang="en-US"/>
          </a:p>
        </p:txBody>
      </p:sp>
      <p:pic>
        <p:nvPicPr>
          <p:cNvPr id="4" name="Picture 3" descr="A diagram of exploratory data analysis&#10;&#10;Description automatically generated">
            <a:extLst>
              <a:ext uri="{FF2B5EF4-FFF2-40B4-BE49-F238E27FC236}">
                <a16:creationId xmlns:a16="http://schemas.microsoft.com/office/drawing/2014/main" id="{012AF4EE-1D5B-40CD-BBC6-D785B0CE26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013" y="807244"/>
            <a:ext cx="10223386" cy="5272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3824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D26E1F4-7DFF-4856-8633-F17344097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8</a:t>
            </a:fld>
            <a:endParaRPr lang="en-US"/>
          </a:p>
        </p:txBody>
      </p:sp>
      <p:pic>
        <p:nvPicPr>
          <p:cNvPr id="4" name="Picture 3" descr="A picture containing text, screenshot, font, design&#10;&#10;Description automatically generated">
            <a:extLst>
              <a:ext uri="{FF2B5EF4-FFF2-40B4-BE49-F238E27FC236}">
                <a16:creationId xmlns:a16="http://schemas.microsoft.com/office/drawing/2014/main" id="{2C966166-2F4E-420F-A97C-ACBD3A25DC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3729" y="0"/>
            <a:ext cx="65374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6845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0E303D3-5173-702B-1120-25D1B65D06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9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791FA7-F710-7E0B-6C63-29670D59A1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6222" y="1767293"/>
            <a:ext cx="9619555" cy="3576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01937"/>
      </p:ext>
    </p:extLst>
  </p:cSld>
  <p:clrMapOvr>
    <a:masterClrMapping/>
  </p:clrMapOvr>
</p:sld>
</file>

<file path=ppt/theme/theme1.xml><?xml version="1.0" encoding="utf-8"?>
<a:theme xmlns:a="http://schemas.openxmlformats.org/drawingml/2006/main" name="Video slides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401</TotalTime>
  <Words>223</Words>
  <Application>Microsoft Office PowerPoint</Application>
  <PresentationFormat>Widescreen</PresentationFormat>
  <Paragraphs>54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6" baseType="lpstr">
      <vt:lpstr>Arial</vt:lpstr>
      <vt:lpstr>Calibri</vt:lpstr>
      <vt:lpstr>Garamond</vt:lpstr>
      <vt:lpstr>Georgia</vt:lpstr>
      <vt:lpstr>Gill Sans MT</vt:lpstr>
      <vt:lpstr>Palatino Linotype</vt:lpstr>
      <vt:lpstr>Segoe UI</vt:lpstr>
      <vt:lpstr>Wingdings</vt:lpstr>
      <vt:lpstr>Video slides theme</vt:lpstr>
      <vt:lpstr>Machine learning workflow</vt:lpstr>
      <vt:lpstr>Machine Learning Workflow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Feature Engineering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Categorical data</vt:lpstr>
      <vt:lpstr>ML models and categorical data</vt:lpstr>
      <vt:lpstr>Categorical variable encoding</vt:lpstr>
      <vt:lpstr>Categorical variable encoding types </vt:lpstr>
      <vt:lpstr>PowerPoint Presentation</vt:lpstr>
      <vt:lpstr>PowerPoint Presentation</vt:lpstr>
      <vt:lpstr>PowerPoint Presentation</vt:lpstr>
      <vt:lpstr>Training and data test split </vt:lpstr>
      <vt:lpstr>Machine Learning Workflow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victor tan</dc:creator>
  <cp:lastModifiedBy>DCC186 DreamCatcher</cp:lastModifiedBy>
  <cp:revision>134</cp:revision>
  <dcterms:created xsi:type="dcterms:W3CDTF">2019-11-01T05:22:45Z</dcterms:created>
  <dcterms:modified xsi:type="dcterms:W3CDTF">2023-06-18T07:03:35Z</dcterms:modified>
</cp:coreProperties>
</file>